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2" r:id="rId3"/>
    <p:sldId id="264" r:id="rId4"/>
    <p:sldId id="267" r:id="rId5"/>
    <p:sldId id="273" r:id="rId6"/>
    <p:sldId id="276" r:id="rId7"/>
    <p:sldId id="277" r:id="rId8"/>
    <p:sldId id="278" r:id="rId9"/>
    <p:sldId id="279" r:id="rId10"/>
    <p:sldId id="286" r:id="rId11"/>
    <p:sldId id="282" r:id="rId12"/>
    <p:sldId id="280" r:id="rId13"/>
    <p:sldId id="283" r:id="rId14"/>
    <p:sldId id="284" r:id="rId15"/>
    <p:sldId id="285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4B29"/>
    <a:srgbClr val="F2E4CF"/>
    <a:srgbClr val="FEF5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Светлый стиль 3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59" autoAdjust="0"/>
    <p:restoredTop sz="94660"/>
  </p:normalViewPr>
  <p:slideViewPr>
    <p:cSldViewPr snapToGrid="0">
      <p:cViewPr varScale="1">
        <p:scale>
          <a:sx n="82" d="100"/>
          <a:sy n="82" d="100"/>
        </p:scale>
        <p:origin x="97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55C291-84FD-4593-8472-449BAFE692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B8B347B-FCC3-4E70-ADF2-7C6DA9589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48FE4A-B192-4C1C-B841-286FEA11C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10AF5-3095-4939-AB10-AA4DB3BCDBEA}" type="datetimeFigureOut">
              <a:rPr lang="ru-RU" smtClean="0"/>
              <a:t>20.06.2024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6CD80C-33D5-4005-926A-7629D94ED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5A70FBA-5BF3-4DA9-A659-A06FFC595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786C8-99B6-4F67-B5E7-6F0FDFD1EB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8258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00D9D2-3506-46B8-A408-46DE3A497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AE8FE4E-7B38-44DD-BD8B-1D5E14F5DB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3F8BB9-FBA1-4330-B83E-555C5D280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10AF5-3095-4939-AB10-AA4DB3BCDBEA}" type="datetimeFigureOut">
              <a:rPr lang="ru-RU" smtClean="0"/>
              <a:t>20.06.2024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3FB0EA-8871-449A-8A1C-6922304B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2E838F-54E8-448A-B52F-FEE6680F9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786C8-99B6-4F67-B5E7-6F0FDFD1EB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0436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0149530-59F0-439A-A0F1-C09104DCD5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D1553F8-281D-4864-84EC-FCDE7BD5A8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CFC338-C026-4A8B-9F3C-828D5FE06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10AF5-3095-4939-AB10-AA4DB3BCDBEA}" type="datetimeFigureOut">
              <a:rPr lang="ru-RU" smtClean="0"/>
              <a:t>20.06.2024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5AF85B9-D314-493C-A068-F307C27F6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594F3A-4BE0-49FF-8DD6-DCA2FAB0B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786C8-99B6-4F67-B5E7-6F0FDFD1EB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3613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2DC677-6BB6-4346-9ADF-7CFD99A07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EE2B86-1DB5-461E-BE0B-4E57F069B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F7A34F-2C2F-4F3B-9848-DD4DE3AEA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10AF5-3095-4939-AB10-AA4DB3BCDBEA}" type="datetimeFigureOut">
              <a:rPr lang="ru-RU" smtClean="0"/>
              <a:t>20.06.2024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EE613F-1B5F-4A8E-8085-D10222F4D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B778ED-97D5-4BE4-ADBE-1FDE47F3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786C8-99B6-4F67-B5E7-6F0FDFD1EB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8437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F28C4B-327B-4A6A-B09D-066A33E32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7E8230D-E596-4BFB-ABC2-E3E403FCB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D67B403-2076-44E1-9BEE-2FD58290E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10AF5-3095-4939-AB10-AA4DB3BCDBEA}" type="datetimeFigureOut">
              <a:rPr lang="ru-RU" smtClean="0"/>
              <a:t>20.06.2024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814416-A103-4C93-83E6-D9E0B870F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549EC27-D404-40AD-8856-7FE0651D2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786C8-99B6-4F67-B5E7-6F0FDFD1EB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4528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C2413E-7D91-4350-81AC-A82A0EBE2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74496E-06AA-4AAD-A74E-712E7392FC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8F4F4B0-590A-43A4-BE2D-6DF8EDC4C1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6B85BA9-E782-437A-B7CF-ED187483D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10AF5-3095-4939-AB10-AA4DB3BCDBEA}" type="datetimeFigureOut">
              <a:rPr lang="ru-RU" smtClean="0"/>
              <a:t>20.06.2024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6252915-28D4-4574-A1E9-1783B0F9C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C467102-6C04-4C81-84C4-8EA1DC1A1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786C8-99B6-4F67-B5E7-6F0FDFD1EB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5041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7D3629-3A4C-449E-A7DA-F7AE2B13B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BAE7F87-5991-4378-864C-6D1E92B81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7EC2BB3-0F11-4904-AC83-71F0888778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944B054-8176-4529-A98F-13BE098BE0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8A42BEB-7145-487C-9008-DD2A737EE6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957B379-3800-44F4-99C8-2A52D28DD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10AF5-3095-4939-AB10-AA4DB3BCDBEA}" type="datetimeFigureOut">
              <a:rPr lang="ru-RU" smtClean="0"/>
              <a:t>20.06.2024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89C5824-2C49-4BB2-89FA-B3169578C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39FF880-E83F-4BC9-815E-44D531965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786C8-99B6-4F67-B5E7-6F0FDFD1EB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644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1ABA85-94DB-4A23-81E9-BA89D2C22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33B5298-BADF-47E5-9572-5F63222A4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10AF5-3095-4939-AB10-AA4DB3BCDBEA}" type="datetimeFigureOut">
              <a:rPr lang="ru-RU" smtClean="0"/>
              <a:t>20.06.2024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D558B6B-6BDE-41EC-B42B-0EB5B4E96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8CB7534-7E64-47EF-9A4C-33F2D3302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786C8-99B6-4F67-B5E7-6F0FDFD1EB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6505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9482195-C1AD-4801-9523-A04E8B5A6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10AF5-3095-4939-AB10-AA4DB3BCDBEA}" type="datetimeFigureOut">
              <a:rPr lang="ru-RU" smtClean="0"/>
              <a:t>20.06.2024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429FE47-CE24-424A-8A65-8B207D99C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65E38C2-BA17-4040-AD71-17ECB7D2D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786C8-99B6-4F67-B5E7-6F0FDFD1EB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9471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5DDCB7-880A-4808-A297-F46E6F34B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DF1D09-7461-4BEA-AEAD-EA84E934C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F38A835-FCB9-4724-BF78-40C0904EB3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474DED6-600C-4116-95E1-876779DCE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10AF5-3095-4939-AB10-AA4DB3BCDBEA}" type="datetimeFigureOut">
              <a:rPr lang="ru-RU" smtClean="0"/>
              <a:t>20.06.2024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ADCD566-473A-48CD-A6BD-4272D4776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310BF66-2DC4-491D-B162-C784B1917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786C8-99B6-4F67-B5E7-6F0FDFD1EB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709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C4685F-2022-4546-B706-6FF45FF70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62FAD1D-313C-479B-84CE-651E44ABB7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AD747E0-9644-4ED7-BC91-4988BFE55C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B3786C1-4DDE-4480-87EE-2A0B16DA7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10AF5-3095-4939-AB10-AA4DB3BCDBEA}" type="datetimeFigureOut">
              <a:rPr lang="ru-RU" smtClean="0"/>
              <a:t>20.06.2024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8C6DD59-E53C-4D21-BE71-A8ED962D0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E82A109-AA1C-4C87-AF2C-7B57A9004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786C8-99B6-4F67-B5E7-6F0FDFD1EB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6100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7E1D13-03E7-44C2-9F91-0A696178D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785BC8F-C00D-480C-BF34-18D5E2CF7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7900FD-0F6B-44D4-A450-743F56249F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10AF5-3095-4939-AB10-AA4DB3BCDBEA}" type="datetimeFigureOut">
              <a:rPr lang="ru-RU" smtClean="0"/>
              <a:t>20.06.2024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4EF3AF-262B-423B-8FAE-6DA3B50E6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E11B9B-2249-4E13-A306-59B177DAAD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786C8-99B6-4F67-B5E7-6F0FDFD1EB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8835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5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7EA75D-5A70-440B-A628-3F1C4CC82F4A}"/>
              </a:ext>
            </a:extLst>
          </p:cNvPr>
          <p:cNvSpPr txBox="1"/>
          <p:nvPr/>
        </p:nvSpPr>
        <p:spPr>
          <a:xfrm>
            <a:off x="416944" y="774004"/>
            <a:ext cx="630135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000" b="1" dirty="0">
                <a:solidFill>
                  <a:srgbClr val="314B29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Структурирование, разметка и обогащение данных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A4CDB6-DD00-4F73-8F23-3D4F51EC5E34}"/>
              </a:ext>
            </a:extLst>
          </p:cNvPr>
          <p:cNvSpPr txBox="1"/>
          <p:nvPr/>
        </p:nvSpPr>
        <p:spPr>
          <a:xfrm>
            <a:off x="416944" y="5576849"/>
            <a:ext cx="4056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314B29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Фрид Зинаида</a:t>
            </a:r>
          </a:p>
          <a:p>
            <a:r>
              <a:rPr lang="ru-RU" sz="2400" dirty="0">
                <a:solidFill>
                  <a:srgbClr val="314B29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Группа Р4123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8B46FE1-CE8A-4E14-A69C-351936AE4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843" y="-278302"/>
            <a:ext cx="5880100" cy="713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16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5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0637F3-3625-4FAB-9A74-96C980ECBD31}"/>
              </a:ext>
            </a:extLst>
          </p:cNvPr>
          <p:cNvSpPr txBox="1"/>
          <p:nvPr/>
        </p:nvSpPr>
        <p:spPr>
          <a:xfrm>
            <a:off x="514916" y="575416"/>
            <a:ext cx="1024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rgbClr val="314B29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Разметка изображений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91C170-15E3-4A5F-844A-B6EA44DD210E}"/>
              </a:ext>
            </a:extLst>
          </p:cNvPr>
          <p:cNvSpPr txBox="1"/>
          <p:nvPr/>
        </p:nvSpPr>
        <p:spPr>
          <a:xfrm>
            <a:off x="514915" y="1375380"/>
            <a:ext cx="68189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314B29"/>
                </a:solidFill>
                <a:latin typeface="Candara" panose="020E0502030303020204" pitchFamily="34" charset="0"/>
              </a:rPr>
              <a:t>Разметка действий на фотографии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22E7249-1BB4-40C3-8B49-063B0AE977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487"/>
          <a:stretch/>
        </p:blipFill>
        <p:spPr>
          <a:xfrm>
            <a:off x="514915" y="1926593"/>
            <a:ext cx="5835470" cy="461539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697AD9F-32F7-41E4-A243-B047ADE08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653" y="1926593"/>
            <a:ext cx="5324527" cy="419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68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5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0637F3-3625-4FAB-9A74-96C980ECBD31}"/>
              </a:ext>
            </a:extLst>
          </p:cNvPr>
          <p:cNvSpPr txBox="1"/>
          <p:nvPr/>
        </p:nvSpPr>
        <p:spPr>
          <a:xfrm>
            <a:off x="514916" y="575416"/>
            <a:ext cx="1024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rgbClr val="314B29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Граф знаний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81CECE-DEA7-4CEC-BDD3-0EADB3E8C600}"/>
              </a:ext>
            </a:extLst>
          </p:cNvPr>
          <p:cNvSpPr txBox="1"/>
          <p:nvPr/>
        </p:nvSpPr>
        <p:spPr>
          <a:xfrm>
            <a:off x="514916" y="5815201"/>
            <a:ext cx="94672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rgbClr val="314B29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Инструмент: </a:t>
            </a:r>
            <a:r>
              <a:rPr lang="en-US" sz="2400" dirty="0">
                <a:solidFill>
                  <a:srgbClr val="314B29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Protégé</a:t>
            </a:r>
            <a:endParaRPr lang="ru-RU" sz="2400" dirty="0">
              <a:solidFill>
                <a:srgbClr val="314B29"/>
              </a:solidFill>
              <a:latin typeface="Candara" panose="020E050203030302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ru-RU" sz="2400" dirty="0">
                <a:solidFill>
                  <a:srgbClr val="314B29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Визуализация: </a:t>
            </a:r>
            <a:r>
              <a:rPr lang="en-US" sz="2400" dirty="0" err="1">
                <a:solidFill>
                  <a:srgbClr val="314B29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WebVOwl</a:t>
            </a:r>
            <a:endParaRPr lang="ru-RU" sz="2400" dirty="0">
              <a:latin typeface="Candara" panose="020E0502030303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C06C776-CF56-4725-A38B-8E21D6703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33" y="1283303"/>
            <a:ext cx="4634965" cy="2654980"/>
          </a:xfrm>
          <a:prstGeom prst="rect">
            <a:avLst/>
          </a:prstGeom>
          <a:ln w="19050">
            <a:solidFill>
              <a:srgbClr val="314B29"/>
            </a:solidFill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372175E-B557-434E-A405-41E15EAE77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20"/>
          <a:stretch/>
        </p:blipFill>
        <p:spPr>
          <a:xfrm>
            <a:off x="7021166" y="1301253"/>
            <a:ext cx="4373637" cy="2637029"/>
          </a:xfrm>
          <a:prstGeom prst="rect">
            <a:avLst/>
          </a:prstGeom>
          <a:ln w="19050">
            <a:solidFill>
              <a:srgbClr val="314B29"/>
            </a:solidFill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4A51F65-1800-470F-B56A-CF18F4421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2822" y="3160221"/>
            <a:ext cx="5243420" cy="2654980"/>
          </a:xfrm>
          <a:prstGeom prst="rect">
            <a:avLst/>
          </a:prstGeom>
          <a:ln w="19050">
            <a:solidFill>
              <a:srgbClr val="314B29"/>
            </a:solidFill>
          </a:ln>
        </p:spPr>
      </p:pic>
    </p:spTree>
    <p:extLst>
      <p:ext uri="{BB962C8B-B14F-4D97-AF65-F5344CB8AC3E}">
        <p14:creationId xmlns:p14="http://schemas.microsoft.com/office/powerpoint/2010/main" val="3139733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5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6F7CE15-116C-45E3-8A30-B462A8968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019176" y="575416"/>
            <a:ext cx="13287376" cy="73535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0637F3-3625-4FAB-9A74-96C980ECBD31}"/>
              </a:ext>
            </a:extLst>
          </p:cNvPr>
          <p:cNvSpPr txBox="1"/>
          <p:nvPr/>
        </p:nvSpPr>
        <p:spPr>
          <a:xfrm>
            <a:off x="514916" y="575416"/>
            <a:ext cx="1024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rgbClr val="314B29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Граф знаний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81CECE-DEA7-4CEC-BDD3-0EADB3E8C600}"/>
              </a:ext>
            </a:extLst>
          </p:cNvPr>
          <p:cNvSpPr txBox="1"/>
          <p:nvPr/>
        </p:nvSpPr>
        <p:spPr>
          <a:xfrm>
            <a:off x="514916" y="5815201"/>
            <a:ext cx="94672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rgbClr val="314B29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Инструмент: </a:t>
            </a:r>
            <a:r>
              <a:rPr lang="en-US" sz="2400" dirty="0">
                <a:solidFill>
                  <a:srgbClr val="314B29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Protégé</a:t>
            </a:r>
            <a:endParaRPr lang="ru-RU" sz="2400" dirty="0">
              <a:solidFill>
                <a:srgbClr val="314B29"/>
              </a:solidFill>
              <a:latin typeface="Candara" panose="020E050203030302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ru-RU" sz="2400" dirty="0">
                <a:solidFill>
                  <a:srgbClr val="314B29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Визуализация: </a:t>
            </a:r>
            <a:r>
              <a:rPr lang="en-US" sz="2400" dirty="0" err="1">
                <a:solidFill>
                  <a:srgbClr val="314B29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WebVOwl</a:t>
            </a:r>
            <a:endParaRPr lang="ru-RU" sz="24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454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5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0637F3-3625-4FAB-9A74-96C980ECBD31}"/>
              </a:ext>
            </a:extLst>
          </p:cNvPr>
          <p:cNvSpPr txBox="1"/>
          <p:nvPr/>
        </p:nvSpPr>
        <p:spPr>
          <a:xfrm>
            <a:off x="514916" y="575416"/>
            <a:ext cx="1024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rgbClr val="314B29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Выполнение запросов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81CECE-DEA7-4CEC-BDD3-0EADB3E8C600}"/>
              </a:ext>
            </a:extLst>
          </p:cNvPr>
          <p:cNvSpPr txBox="1"/>
          <p:nvPr/>
        </p:nvSpPr>
        <p:spPr>
          <a:xfrm>
            <a:off x="514916" y="1416931"/>
            <a:ext cx="93434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800" b="1" dirty="0">
                <a:solidFill>
                  <a:srgbClr val="314B29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Запрос: русские названия птиц и их описание</a:t>
            </a:r>
            <a:endParaRPr lang="ru-RU" sz="2800" b="1" dirty="0">
              <a:latin typeface="Candara" panose="020E0502030303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AA5ED3A-C0AE-4FB7-9CF1-BEFD42713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16" y="2092923"/>
            <a:ext cx="4944165" cy="200052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754963-5979-4F0B-9637-0B9304E24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652" y="3808078"/>
            <a:ext cx="7888432" cy="274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46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5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0637F3-3625-4FAB-9A74-96C980ECBD31}"/>
              </a:ext>
            </a:extLst>
          </p:cNvPr>
          <p:cNvSpPr txBox="1"/>
          <p:nvPr/>
        </p:nvSpPr>
        <p:spPr>
          <a:xfrm>
            <a:off x="514916" y="575416"/>
            <a:ext cx="1024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rgbClr val="314B29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Выполнение запросов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81CECE-DEA7-4CEC-BDD3-0EADB3E8C600}"/>
              </a:ext>
            </a:extLst>
          </p:cNvPr>
          <p:cNvSpPr txBox="1"/>
          <p:nvPr/>
        </p:nvSpPr>
        <p:spPr>
          <a:xfrm>
            <a:off x="514916" y="1416931"/>
            <a:ext cx="93434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800" b="1" dirty="0">
                <a:solidFill>
                  <a:srgbClr val="314B29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Запрос: файлы изображений и действия птиц</a:t>
            </a:r>
            <a:endParaRPr lang="ru-RU" sz="2800" b="1" dirty="0">
              <a:latin typeface="Candara" panose="020E0502030303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C22152-62E8-4C0B-8FCF-3546BA6C2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16" y="2073818"/>
            <a:ext cx="5391902" cy="23911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F7BCED-AAE0-4A8A-B4FA-F38745C75F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465"/>
          <a:stretch/>
        </p:blipFill>
        <p:spPr>
          <a:xfrm>
            <a:off x="6228034" y="2073781"/>
            <a:ext cx="5215669" cy="44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67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5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790E90-BDAA-418D-A4FB-3A2273E56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16" y="2148906"/>
            <a:ext cx="4867954" cy="18195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0637F3-3625-4FAB-9A74-96C980ECBD31}"/>
              </a:ext>
            </a:extLst>
          </p:cNvPr>
          <p:cNvSpPr txBox="1"/>
          <p:nvPr/>
        </p:nvSpPr>
        <p:spPr>
          <a:xfrm>
            <a:off x="514916" y="575416"/>
            <a:ext cx="1024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rgbClr val="314B29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Выполнение запросов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81CECE-DEA7-4CEC-BDD3-0EADB3E8C600}"/>
              </a:ext>
            </a:extLst>
          </p:cNvPr>
          <p:cNvSpPr txBox="1"/>
          <p:nvPr/>
        </p:nvSpPr>
        <p:spPr>
          <a:xfrm>
            <a:off x="514916" y="1416931"/>
            <a:ext cx="99816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800" b="1" dirty="0">
                <a:solidFill>
                  <a:srgbClr val="314B29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Запрос: русские названия птиц и видовая принадлежность</a:t>
            </a:r>
            <a:endParaRPr lang="ru-RU" sz="2800" b="1" dirty="0">
              <a:latin typeface="Candara" panose="020E0502030303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455087-EDC6-4B1D-88B9-C40B904AF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3105583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903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5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0637F3-3625-4FAB-9A74-96C980ECBD31}"/>
              </a:ext>
            </a:extLst>
          </p:cNvPr>
          <p:cNvSpPr txBox="1"/>
          <p:nvPr/>
        </p:nvSpPr>
        <p:spPr>
          <a:xfrm>
            <a:off x="514916" y="575416"/>
            <a:ext cx="1024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rgbClr val="314B29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Подготовка неструктурированных данных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DAB246-5F60-4892-AD14-0CD98365080B}"/>
              </a:ext>
            </a:extLst>
          </p:cNvPr>
          <p:cNvSpPr txBox="1"/>
          <p:nvPr/>
        </p:nvSpPr>
        <p:spPr>
          <a:xfrm>
            <a:off x="514917" y="1633448"/>
            <a:ext cx="5581084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dirty="0">
                <a:solidFill>
                  <a:srgbClr val="314B29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Предметная область</a:t>
            </a:r>
          </a:p>
          <a:p>
            <a:r>
              <a:rPr lang="ru-RU" sz="2200" dirty="0">
                <a:solidFill>
                  <a:srgbClr val="314B29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Орнитология</a:t>
            </a:r>
          </a:p>
          <a:p>
            <a:endParaRPr lang="ru-RU" sz="2800" dirty="0">
              <a:solidFill>
                <a:srgbClr val="314B29"/>
              </a:solidFill>
              <a:latin typeface="Candara" panose="020E0502030303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3200" dirty="0">
                <a:solidFill>
                  <a:srgbClr val="314B29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Задача системы ИИ</a:t>
            </a:r>
          </a:p>
          <a:p>
            <a:r>
              <a:rPr lang="ru-RU" sz="2200" dirty="0">
                <a:solidFill>
                  <a:srgbClr val="314B29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Распознание и классификация птиц в городской среде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6A03AF-392D-44C2-B65B-6942882FE5D3}"/>
              </a:ext>
            </a:extLst>
          </p:cNvPr>
          <p:cNvSpPr txBox="1"/>
          <p:nvPr/>
        </p:nvSpPr>
        <p:spPr>
          <a:xfrm>
            <a:off x="6096000" y="1633448"/>
            <a:ext cx="5581083" cy="3825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dirty="0">
                <a:solidFill>
                  <a:srgbClr val="314B29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Области применения</a:t>
            </a:r>
          </a:p>
          <a:p>
            <a:pPr marL="357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rgbClr val="314B29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мониторинг биоразнообразия; </a:t>
            </a:r>
          </a:p>
          <a:p>
            <a:pPr marL="357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rgbClr val="314B29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оценка экологического состояния; </a:t>
            </a:r>
          </a:p>
          <a:p>
            <a:pPr marL="357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rgbClr val="314B29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городское планирование и управление; </a:t>
            </a:r>
          </a:p>
          <a:p>
            <a:pPr marL="357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rgbClr val="314B29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охрана редких и мигрирующих видов; </a:t>
            </a:r>
          </a:p>
          <a:p>
            <a:pPr marL="357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rgbClr val="314B29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городской туризм </a:t>
            </a:r>
          </a:p>
          <a:p>
            <a:pPr marL="357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rgbClr val="314B29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и др.</a:t>
            </a:r>
            <a:endParaRPr lang="ru-RU" sz="22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916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5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0637F3-3625-4FAB-9A74-96C980ECBD31}"/>
              </a:ext>
            </a:extLst>
          </p:cNvPr>
          <p:cNvSpPr txBox="1"/>
          <p:nvPr/>
        </p:nvSpPr>
        <p:spPr>
          <a:xfrm>
            <a:off x="514916" y="575416"/>
            <a:ext cx="1024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rgbClr val="314B29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Подготовка неструктурированных данных</a:t>
            </a: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D54A95B6-3B76-4836-AF40-FE079741EB7C}"/>
              </a:ext>
            </a:extLst>
          </p:cNvPr>
          <p:cNvSpPr/>
          <p:nvPr/>
        </p:nvSpPr>
        <p:spPr>
          <a:xfrm>
            <a:off x="514918" y="2853667"/>
            <a:ext cx="601484" cy="584775"/>
          </a:xfrm>
          <a:prstGeom prst="roundRect">
            <a:avLst/>
          </a:prstGeom>
          <a:solidFill>
            <a:srgbClr val="F2E4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>
              <a:latin typeface="Candara" panose="020E0502030303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269C04-7FB5-485C-8664-058A1EC5282E}"/>
              </a:ext>
            </a:extLst>
          </p:cNvPr>
          <p:cNvSpPr txBox="1"/>
          <p:nvPr/>
        </p:nvSpPr>
        <p:spPr>
          <a:xfrm>
            <a:off x="1331345" y="2723972"/>
            <a:ext cx="82773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14B29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Текст: название, текстовое описание внешности птицы, текстовое описание звуков птицы </a:t>
            </a:r>
            <a:endParaRPr lang="ru-RU" sz="2400" dirty="0">
              <a:latin typeface="Candara" panose="020E0502030303020204" pitchFamily="34" charset="0"/>
            </a:endParaRP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65D45DE8-320E-4EDB-AE67-891D7FC33A96}"/>
              </a:ext>
            </a:extLst>
          </p:cNvPr>
          <p:cNvSpPr/>
          <p:nvPr/>
        </p:nvSpPr>
        <p:spPr>
          <a:xfrm>
            <a:off x="514916" y="4072474"/>
            <a:ext cx="601484" cy="584775"/>
          </a:xfrm>
          <a:prstGeom prst="roundRect">
            <a:avLst/>
          </a:prstGeom>
          <a:solidFill>
            <a:srgbClr val="F2E4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>
              <a:latin typeface="Candara" panose="020E0502030303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1FC62B-8FFB-436D-8403-93A4B95F2AEB}"/>
              </a:ext>
            </a:extLst>
          </p:cNvPr>
          <p:cNvSpPr txBox="1"/>
          <p:nvPr/>
        </p:nvSpPr>
        <p:spPr>
          <a:xfrm>
            <a:off x="1331343" y="3949361"/>
            <a:ext cx="76177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14B29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Изображение: фотографии птиц в при различных действиях</a:t>
            </a:r>
            <a:endParaRPr lang="ru-RU" sz="2400" dirty="0">
              <a:latin typeface="Candara" panose="020E0502030303020204" pitchFamily="34" charset="0"/>
            </a:endParaRP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646BD139-78FB-4C81-A593-DE88BCBC9853}"/>
              </a:ext>
            </a:extLst>
          </p:cNvPr>
          <p:cNvSpPr/>
          <p:nvPr/>
        </p:nvSpPr>
        <p:spPr>
          <a:xfrm>
            <a:off x="514916" y="5296298"/>
            <a:ext cx="601484" cy="564271"/>
          </a:xfrm>
          <a:prstGeom prst="roundRect">
            <a:avLst/>
          </a:prstGeom>
          <a:solidFill>
            <a:srgbClr val="F2E4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>
              <a:latin typeface="Candara" panose="020E0502030303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A7CF9D-2F6D-41B2-9897-9CFCEF1AC118}"/>
              </a:ext>
            </a:extLst>
          </p:cNvPr>
          <p:cNvSpPr txBox="1"/>
          <p:nvPr/>
        </p:nvSpPr>
        <p:spPr>
          <a:xfrm>
            <a:off x="1331344" y="5347600"/>
            <a:ext cx="6451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14B29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Аудио: записи голосов птиц</a:t>
            </a:r>
            <a:endParaRPr lang="ru-RU" sz="2400" dirty="0">
              <a:latin typeface="Candara" panose="020E0502030303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EE41AC-AEFA-4BDF-BE54-0CA30DEDAE2F}"/>
              </a:ext>
            </a:extLst>
          </p:cNvPr>
          <p:cNvSpPr txBox="1"/>
          <p:nvPr/>
        </p:nvSpPr>
        <p:spPr>
          <a:xfrm>
            <a:off x="514916" y="2908637"/>
            <a:ext cx="6014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314B29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1</a:t>
            </a:r>
            <a:endParaRPr lang="ru-RU" sz="2400" dirty="0">
              <a:latin typeface="Candara" panose="020E0502030303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0B38DE-61B1-4274-B5F6-ABDECA055739}"/>
              </a:ext>
            </a:extLst>
          </p:cNvPr>
          <p:cNvSpPr txBox="1"/>
          <p:nvPr/>
        </p:nvSpPr>
        <p:spPr>
          <a:xfrm>
            <a:off x="514916" y="4134028"/>
            <a:ext cx="6014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314B29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2</a:t>
            </a:r>
            <a:endParaRPr lang="ru-RU" sz="2400" dirty="0">
              <a:latin typeface="Candara" panose="020E0502030303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591F36-3FC6-4894-BDC2-563B2DF30A4C}"/>
              </a:ext>
            </a:extLst>
          </p:cNvPr>
          <p:cNvSpPr txBox="1"/>
          <p:nvPr/>
        </p:nvSpPr>
        <p:spPr>
          <a:xfrm>
            <a:off x="514916" y="5347600"/>
            <a:ext cx="6014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314B29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3</a:t>
            </a:r>
            <a:endParaRPr lang="ru-RU" sz="2400" dirty="0">
              <a:latin typeface="Candara" panose="020E0502030303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5D63CC-DC9B-43B8-AEBB-BAAA48D1A781}"/>
              </a:ext>
            </a:extLst>
          </p:cNvPr>
          <p:cNvSpPr txBox="1"/>
          <p:nvPr/>
        </p:nvSpPr>
        <p:spPr>
          <a:xfrm>
            <a:off x="514916" y="1633448"/>
            <a:ext cx="4307013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dirty="0">
                <a:solidFill>
                  <a:srgbClr val="314B29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Модальности:</a:t>
            </a:r>
            <a:endParaRPr lang="ru-RU" sz="32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126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5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0637F3-3625-4FAB-9A74-96C980ECBD31}"/>
              </a:ext>
            </a:extLst>
          </p:cNvPr>
          <p:cNvSpPr txBox="1"/>
          <p:nvPr/>
        </p:nvSpPr>
        <p:spPr>
          <a:xfrm>
            <a:off x="514916" y="575416"/>
            <a:ext cx="1024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rgbClr val="314B29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Проектирование аннотационной схемы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5D63CC-DC9B-43B8-AEBB-BAAA48D1A781}"/>
              </a:ext>
            </a:extLst>
          </p:cNvPr>
          <p:cNvSpPr txBox="1"/>
          <p:nvPr/>
        </p:nvSpPr>
        <p:spPr>
          <a:xfrm>
            <a:off x="514916" y="1633448"/>
            <a:ext cx="7856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14B29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Уровни аннотаций по модальностям</a:t>
            </a:r>
            <a:endParaRPr lang="ru-RU" sz="3200" dirty="0">
              <a:latin typeface="Candara" panose="020E0502030303020204" pitchFamily="34" charset="0"/>
            </a:endParaRPr>
          </a:p>
        </p:txBody>
      </p:sp>
      <p:graphicFrame>
        <p:nvGraphicFramePr>
          <p:cNvPr id="6" name="Таблица 3">
            <a:extLst>
              <a:ext uri="{FF2B5EF4-FFF2-40B4-BE49-F238E27FC236}">
                <a16:creationId xmlns:a16="http://schemas.microsoft.com/office/drawing/2014/main" id="{628880BF-CD51-442E-B180-8BD6FC2424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739490"/>
              </p:ext>
            </p:extLst>
          </p:nvPr>
        </p:nvGraphicFramePr>
        <p:xfrm>
          <a:off x="568482" y="2515832"/>
          <a:ext cx="11055036" cy="370982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40127">
                  <a:extLst>
                    <a:ext uri="{9D8B030D-6E8A-4147-A177-3AD203B41FA5}">
                      <a16:colId xmlns:a16="http://schemas.microsoft.com/office/drawing/2014/main" val="869644053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2151843707"/>
                    </a:ext>
                  </a:extLst>
                </a:gridCol>
                <a:gridCol w="1587091">
                  <a:extLst>
                    <a:ext uri="{9D8B030D-6E8A-4147-A177-3AD203B41FA5}">
                      <a16:colId xmlns:a16="http://schemas.microsoft.com/office/drawing/2014/main" val="1187158598"/>
                    </a:ext>
                  </a:extLst>
                </a:gridCol>
                <a:gridCol w="1842506">
                  <a:extLst>
                    <a:ext uri="{9D8B030D-6E8A-4147-A177-3AD203B41FA5}">
                      <a16:colId xmlns:a16="http://schemas.microsoft.com/office/drawing/2014/main" val="2081380329"/>
                    </a:ext>
                  </a:extLst>
                </a:gridCol>
                <a:gridCol w="1842506">
                  <a:extLst>
                    <a:ext uri="{9D8B030D-6E8A-4147-A177-3AD203B41FA5}">
                      <a16:colId xmlns:a16="http://schemas.microsoft.com/office/drawing/2014/main" val="2873133010"/>
                    </a:ext>
                  </a:extLst>
                </a:gridCol>
                <a:gridCol w="1842506">
                  <a:extLst>
                    <a:ext uri="{9D8B030D-6E8A-4147-A177-3AD203B41FA5}">
                      <a16:colId xmlns:a16="http://schemas.microsoft.com/office/drawing/2014/main" val="1042902083"/>
                    </a:ext>
                  </a:extLst>
                </a:gridCol>
              </a:tblGrid>
              <a:tr h="649051">
                <a:tc>
                  <a:txBody>
                    <a:bodyPr/>
                    <a:lstStyle/>
                    <a:p>
                      <a:pPr algn="ctr"/>
                      <a:r>
                        <a:rPr lang="ru-RU" sz="1700" dirty="0">
                          <a:solidFill>
                            <a:srgbClr val="314B29"/>
                          </a:solidFill>
                          <a:latin typeface="Candara" panose="020E0502030303020204" pitchFamily="34" charset="0"/>
                        </a:rPr>
                        <a:t>Уровень разметки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dirty="0">
                          <a:solidFill>
                            <a:srgbClr val="314B29"/>
                          </a:solidFill>
                          <a:latin typeface="Candara" panose="020E0502030303020204" pitchFamily="34" charset="0"/>
                        </a:rPr>
                        <a:t>Тип разметки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dirty="0">
                          <a:solidFill>
                            <a:srgbClr val="314B29"/>
                          </a:solidFill>
                          <a:latin typeface="Candara" panose="020E0502030303020204" pitchFamily="34" charset="0"/>
                        </a:rPr>
                        <a:t>Модальность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dirty="0">
                          <a:solidFill>
                            <a:srgbClr val="314B29"/>
                          </a:solidFill>
                          <a:latin typeface="Candara" panose="020E0502030303020204" pitchFamily="34" charset="0"/>
                        </a:rPr>
                        <a:t>Формат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dirty="0">
                          <a:solidFill>
                            <a:srgbClr val="314B29"/>
                          </a:solidFill>
                          <a:latin typeface="Candara" panose="020E0502030303020204" pitchFamily="34" charset="0"/>
                        </a:rPr>
                        <a:t>Визуализация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rgbClr val="314B29"/>
                          </a:solidFill>
                          <a:latin typeface="Candara" panose="020E0502030303020204" pitchFamily="34" charset="0"/>
                        </a:rPr>
                        <a:t>ID</a:t>
                      </a:r>
                      <a:endParaRPr lang="ru-RU" sz="1700" dirty="0">
                        <a:solidFill>
                          <a:srgbClr val="314B29"/>
                        </a:solidFill>
                        <a:latin typeface="Candara" panose="020E0502030303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829"/>
                  </a:ext>
                </a:extLst>
              </a:tr>
              <a:tr h="62237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700" b="0" kern="1200" dirty="0">
                          <a:solidFill>
                            <a:srgbClr val="314B29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Именованная сущность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700" b="0" kern="1200" dirty="0">
                          <a:solidFill>
                            <a:srgbClr val="314B29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Название птицы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700" b="0" kern="1200" dirty="0">
                          <a:solidFill>
                            <a:srgbClr val="314B29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Текст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700" b="0" kern="1200" dirty="0">
                          <a:solidFill>
                            <a:srgbClr val="314B29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CSV</a:t>
                      </a:r>
                      <a:endParaRPr lang="ru-RU" sz="1700" b="0" kern="1200" dirty="0">
                        <a:solidFill>
                          <a:srgbClr val="314B29"/>
                        </a:solidFill>
                        <a:latin typeface="Candara" panose="020E0502030303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700" b="0" kern="1200" dirty="0">
                          <a:solidFill>
                            <a:srgbClr val="314B29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Pandas DataFrame</a:t>
                      </a:r>
                      <a:endParaRPr lang="ru-RU" sz="1700" b="0" kern="1200" dirty="0">
                        <a:solidFill>
                          <a:srgbClr val="314B29"/>
                        </a:solidFill>
                        <a:latin typeface="Candara" panose="020E0502030303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700" b="0" kern="1200" dirty="0">
                          <a:solidFill>
                            <a:srgbClr val="314B29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bird_id</a:t>
                      </a:r>
                      <a:endParaRPr lang="ru-RU" sz="1700" b="0" kern="1200" dirty="0">
                        <a:solidFill>
                          <a:srgbClr val="314B29"/>
                        </a:solidFill>
                        <a:latin typeface="Candara" panose="020E0502030303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760389"/>
                  </a:ext>
                </a:extLst>
              </a:tr>
              <a:tr h="60744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700" b="0" kern="1200" dirty="0">
                          <a:solidFill>
                            <a:srgbClr val="314B29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Описание птицы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700" b="0" kern="1200" dirty="0">
                          <a:solidFill>
                            <a:srgbClr val="314B29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Частеречная разметка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kern="1200" dirty="0">
                          <a:solidFill>
                            <a:srgbClr val="314B29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Текст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700" b="0" kern="1200" dirty="0">
                          <a:solidFill>
                            <a:srgbClr val="314B29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CSV</a:t>
                      </a:r>
                      <a:endParaRPr lang="ru-RU" sz="1700" b="0" kern="1200" dirty="0">
                        <a:solidFill>
                          <a:srgbClr val="314B29"/>
                        </a:solidFill>
                        <a:latin typeface="Candara" panose="020E0502030303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 kern="1200" dirty="0">
                          <a:solidFill>
                            <a:srgbClr val="314B29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Pandas DataFrame</a:t>
                      </a:r>
                      <a:endParaRPr lang="ru-RU" sz="1700" b="0" kern="1200" dirty="0">
                        <a:solidFill>
                          <a:srgbClr val="314B29"/>
                        </a:solidFill>
                        <a:latin typeface="Candara" panose="020E0502030303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700" b="0" kern="1200" dirty="0">
                          <a:solidFill>
                            <a:srgbClr val="314B29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bird_id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1700" b="0" kern="1200" dirty="0">
                          <a:solidFill>
                            <a:srgbClr val="314B29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desc_id</a:t>
                      </a:r>
                      <a:endParaRPr lang="ru-RU" sz="1700" b="0" kern="1200" dirty="0">
                        <a:solidFill>
                          <a:srgbClr val="314B29"/>
                        </a:solidFill>
                        <a:latin typeface="Candara" panose="020E0502030303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7775643"/>
                  </a:ext>
                </a:extLst>
              </a:tr>
              <a:tr h="37603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700" b="0" kern="1200" dirty="0">
                          <a:solidFill>
                            <a:srgbClr val="314B29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Пение птицы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700" b="0" kern="1200" dirty="0">
                          <a:solidFill>
                            <a:srgbClr val="314B29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Границы произносимых звуков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700" b="0" kern="1200" dirty="0">
                          <a:solidFill>
                            <a:srgbClr val="314B29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Аудио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700" b="0" kern="1200" dirty="0">
                          <a:solidFill>
                            <a:srgbClr val="314B29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Praat 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1700" b="0" kern="1200" dirty="0">
                          <a:solidFill>
                            <a:srgbClr val="314B29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TextGrid</a:t>
                      </a:r>
                      <a:endParaRPr lang="ru-RU" sz="1700" b="0" kern="1200" dirty="0">
                        <a:solidFill>
                          <a:srgbClr val="314B29"/>
                        </a:solidFill>
                        <a:latin typeface="Candara" panose="020E0502030303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 kern="1200" dirty="0">
                          <a:solidFill>
                            <a:srgbClr val="314B29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Praat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 kern="1200" dirty="0">
                          <a:solidFill>
                            <a:srgbClr val="314B29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TextGrid</a:t>
                      </a:r>
                      <a:endParaRPr lang="ru-RU" sz="1700" b="0" kern="1200" dirty="0">
                        <a:solidFill>
                          <a:srgbClr val="314B29"/>
                        </a:solidFill>
                        <a:latin typeface="Candara" panose="020E0502030303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700" b="0" kern="1200" dirty="0" err="1">
                          <a:solidFill>
                            <a:srgbClr val="314B29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bird_id</a:t>
                      </a:r>
                      <a:r>
                        <a:rPr lang="en-US" sz="1700" b="0" kern="1200" dirty="0">
                          <a:solidFill>
                            <a:srgbClr val="314B29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 </a:t>
                      </a:r>
                      <a:endParaRPr lang="ru-RU" sz="1700" b="0" kern="1200" dirty="0">
                        <a:solidFill>
                          <a:srgbClr val="314B29"/>
                        </a:solidFill>
                        <a:latin typeface="Candara" panose="020E050203030302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sz="1700" b="0" kern="1200" dirty="0" err="1">
                          <a:solidFill>
                            <a:srgbClr val="314B29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voice_id</a:t>
                      </a:r>
                      <a:endParaRPr lang="ru-RU" sz="1700" b="0" kern="1200" dirty="0">
                        <a:solidFill>
                          <a:srgbClr val="314B29"/>
                        </a:solidFill>
                        <a:latin typeface="Candara" panose="020E0502030303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5722902"/>
                  </a:ext>
                </a:extLst>
              </a:tr>
              <a:tr h="376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kern="1200" dirty="0">
                          <a:solidFill>
                            <a:srgbClr val="314B29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Птица на изображении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700" b="0" kern="1200" dirty="0">
                          <a:solidFill>
                            <a:srgbClr val="314B29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Обнаружение объектов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700" b="0" kern="1200" dirty="0">
                          <a:solidFill>
                            <a:srgbClr val="314B29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Изображение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700" b="0" kern="1200" dirty="0">
                          <a:solidFill>
                            <a:srgbClr val="314B29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COCO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700" b="0" kern="1200" dirty="0">
                          <a:solidFill>
                            <a:srgbClr val="314B29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CVAT</a:t>
                      </a:r>
                      <a:endParaRPr lang="ru-RU" sz="1700" b="0" kern="1200" dirty="0">
                        <a:solidFill>
                          <a:srgbClr val="314B29"/>
                        </a:solidFill>
                        <a:latin typeface="Candara" panose="020E0502030303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14B29"/>
                          </a:solidFill>
                          <a:effectLst/>
                          <a:uLnTx/>
                          <a:uFillTx/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bird_id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14B29"/>
                          </a:solidFill>
                          <a:effectLst/>
                          <a:uLnTx/>
                          <a:uFillTx/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img_id </a:t>
                      </a:r>
                      <a:r>
                        <a:rPr lang="en-US" sz="1700" b="0" kern="1200" dirty="0" err="1">
                          <a:solidFill>
                            <a:srgbClr val="314B29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desc_id</a:t>
                      </a:r>
                      <a:endParaRPr lang="ru-RU" sz="1700" b="0" kern="1200" dirty="0">
                        <a:solidFill>
                          <a:srgbClr val="314B29"/>
                        </a:solidFill>
                        <a:latin typeface="Candara" panose="020E0502030303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8431460"/>
                  </a:ext>
                </a:extLst>
              </a:tr>
              <a:tr h="37603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700" b="0" kern="1200" dirty="0">
                          <a:solidFill>
                            <a:srgbClr val="314B29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Действие птицы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kern="1200" dirty="0">
                          <a:solidFill>
                            <a:srgbClr val="314B29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Бинарная разметка действий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700" b="0" kern="1200" dirty="0">
                          <a:solidFill>
                            <a:srgbClr val="314B29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Изображение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700" b="0" kern="1200">
                          <a:solidFill>
                            <a:srgbClr val="314B29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CSV</a:t>
                      </a:r>
                      <a:endParaRPr lang="ru-RU" sz="1700" b="0" kern="1200" dirty="0">
                        <a:solidFill>
                          <a:srgbClr val="314B29"/>
                        </a:solidFill>
                        <a:latin typeface="Candara" panose="020E0502030303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 kern="1200" dirty="0">
                          <a:solidFill>
                            <a:srgbClr val="314B29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Pandas DataFrame</a:t>
                      </a:r>
                      <a:endParaRPr lang="ru-RU" sz="1700" b="0" kern="1200" dirty="0">
                        <a:solidFill>
                          <a:srgbClr val="314B29"/>
                        </a:solidFill>
                        <a:latin typeface="Candara" panose="020E0502030303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14B29"/>
                          </a:solidFill>
                          <a:effectLst/>
                          <a:uLnTx/>
                          <a:uFillTx/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bird_id</a:t>
                      </a:r>
                      <a:r>
                        <a:rPr kumimoji="0" lang="en-US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14B29"/>
                          </a:solidFill>
                          <a:effectLst/>
                          <a:uLnTx/>
                          <a:uFillTx/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14B29"/>
                          </a:solidFill>
                          <a:effectLst/>
                          <a:uLnTx/>
                          <a:uFillTx/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img_id</a:t>
                      </a:r>
                      <a:r>
                        <a:rPr kumimoji="0" lang="en-US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14B29"/>
                          </a:solidFill>
                          <a:effectLst/>
                          <a:uLnTx/>
                          <a:uFillTx/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  </a:t>
                      </a:r>
                      <a:r>
                        <a:rPr kumimoji="0" lang="en-US" sz="1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14B29"/>
                          </a:solidFill>
                          <a:effectLst/>
                          <a:uLnTx/>
                          <a:uFillTx/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action_id</a:t>
                      </a:r>
                      <a:endParaRPr kumimoji="0" lang="ru-RU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14B29"/>
                        </a:solidFill>
                        <a:effectLst/>
                        <a:uLnTx/>
                        <a:uFillTx/>
                        <a:latin typeface="Candara" panose="020E0502030303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3724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307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5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0637F3-3625-4FAB-9A74-96C980ECBD31}"/>
              </a:ext>
            </a:extLst>
          </p:cNvPr>
          <p:cNvSpPr txBox="1"/>
          <p:nvPr/>
        </p:nvSpPr>
        <p:spPr>
          <a:xfrm>
            <a:off x="514916" y="575416"/>
            <a:ext cx="1024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rgbClr val="314B29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Разметка текстовых данных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DE5CCF-06A2-46D3-B04D-139E17224225}"/>
              </a:ext>
            </a:extLst>
          </p:cNvPr>
          <p:cNvSpPr txBox="1"/>
          <p:nvPr/>
        </p:nvSpPr>
        <p:spPr>
          <a:xfrm>
            <a:off x="514916" y="1369278"/>
            <a:ext cx="78561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14B29"/>
                </a:solidFill>
                <a:latin typeface="Candara" panose="020E0502030303020204" pitchFamily="34" charset="0"/>
              </a:rPr>
              <a:t>Частеречная разметка</a:t>
            </a:r>
            <a:r>
              <a:rPr lang="en-US" sz="3200" dirty="0">
                <a:solidFill>
                  <a:srgbClr val="314B29"/>
                </a:solidFill>
                <a:latin typeface="Candara" panose="020E0502030303020204" pitchFamily="34" charset="0"/>
              </a:rPr>
              <a:t> </a:t>
            </a:r>
            <a:r>
              <a:rPr lang="en-US" sz="3200" dirty="0">
                <a:solidFill>
                  <a:srgbClr val="314B29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(PyMorphy2)</a:t>
            </a:r>
            <a:endParaRPr lang="ru-RU" sz="3200" dirty="0">
              <a:solidFill>
                <a:srgbClr val="314B29"/>
              </a:solidFill>
              <a:latin typeface="Candara" panose="020E0502030303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A812786-FC4F-40FC-AB21-3CE91FEFD2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010"/>
          <a:stretch/>
        </p:blipFill>
        <p:spPr>
          <a:xfrm>
            <a:off x="514916" y="2096409"/>
            <a:ext cx="11162168" cy="41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54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5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0637F3-3625-4FAB-9A74-96C980ECBD31}"/>
              </a:ext>
            </a:extLst>
          </p:cNvPr>
          <p:cNvSpPr txBox="1"/>
          <p:nvPr/>
        </p:nvSpPr>
        <p:spPr>
          <a:xfrm>
            <a:off x="514916" y="575416"/>
            <a:ext cx="1024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rgbClr val="314B29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Разметка аудио данных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81CECE-DEA7-4CEC-BDD3-0EADB3E8C600}"/>
              </a:ext>
            </a:extLst>
          </p:cNvPr>
          <p:cNvSpPr txBox="1"/>
          <p:nvPr/>
        </p:nvSpPr>
        <p:spPr>
          <a:xfrm>
            <a:off x="514916" y="5815201"/>
            <a:ext cx="97394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14B29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Инструмент: </a:t>
            </a:r>
            <a:r>
              <a:rPr lang="en-US" sz="2400" dirty="0">
                <a:solidFill>
                  <a:srgbClr val="314B29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Praat</a:t>
            </a:r>
            <a:endParaRPr lang="ru-RU" sz="2400" dirty="0">
              <a:solidFill>
                <a:srgbClr val="314B29"/>
              </a:solidFill>
              <a:latin typeface="Candara" panose="020E0502030303020204" pitchFamily="34" charset="0"/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rgbClr val="314B29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Источник: </a:t>
            </a:r>
            <a:r>
              <a:rPr lang="en-US" sz="2400" dirty="0">
                <a:solidFill>
                  <a:srgbClr val="314B29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http://www.ohotfak.ru/index.php/bird-songs-main-page.html</a:t>
            </a:r>
            <a:r>
              <a:rPr lang="ru-RU" sz="2400" dirty="0">
                <a:solidFill>
                  <a:srgbClr val="314B29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</a:t>
            </a:r>
            <a:endParaRPr lang="ru-RU" sz="2400" dirty="0">
              <a:latin typeface="Candara" panose="020E0502030303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F73FC9-1A9B-40F7-BA46-9E05F62C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16" y="1392246"/>
            <a:ext cx="6344816" cy="309547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8FDA759-4A40-44EF-B707-C330EBB13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309" y="2513878"/>
            <a:ext cx="6487775" cy="30954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9D567D-EAD0-4B4B-8B4E-BC706488AA63}"/>
              </a:ext>
            </a:extLst>
          </p:cNvPr>
          <p:cNvSpPr txBox="1"/>
          <p:nvPr/>
        </p:nvSpPr>
        <p:spPr>
          <a:xfrm>
            <a:off x="7096691" y="1477032"/>
            <a:ext cx="39142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14B29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Пение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314B29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Тревога / беспокойство</a:t>
            </a:r>
            <a:endParaRPr lang="ru-RU" sz="24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855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5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0637F3-3625-4FAB-9A74-96C980ECBD31}"/>
              </a:ext>
            </a:extLst>
          </p:cNvPr>
          <p:cNvSpPr txBox="1"/>
          <p:nvPr/>
        </p:nvSpPr>
        <p:spPr>
          <a:xfrm>
            <a:off x="514916" y="575416"/>
            <a:ext cx="1024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rgbClr val="314B29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Разметка изображений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81CECE-DEA7-4CEC-BDD3-0EADB3E8C600}"/>
              </a:ext>
            </a:extLst>
          </p:cNvPr>
          <p:cNvSpPr txBox="1"/>
          <p:nvPr/>
        </p:nvSpPr>
        <p:spPr>
          <a:xfrm>
            <a:off x="514916" y="5815201"/>
            <a:ext cx="61991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rgbClr val="314B29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Инструмент: </a:t>
            </a:r>
            <a:r>
              <a:rPr lang="en-US" sz="2400" dirty="0">
                <a:solidFill>
                  <a:srgbClr val="314B29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CVAT</a:t>
            </a:r>
            <a:endParaRPr lang="ru-RU" sz="2400" dirty="0">
              <a:solidFill>
                <a:srgbClr val="314B29"/>
              </a:solidFill>
              <a:latin typeface="Candara" panose="020E050203030302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ru-RU" sz="2400" dirty="0">
                <a:solidFill>
                  <a:srgbClr val="314B29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Источник: </a:t>
            </a:r>
            <a:r>
              <a:rPr lang="en-US" sz="2400" dirty="0">
                <a:solidFill>
                  <a:srgbClr val="314B29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https://www.macaulaylibrary.org/</a:t>
            </a:r>
            <a:endParaRPr lang="ru-RU" sz="2400" dirty="0">
              <a:latin typeface="Candara" panose="020E0502030303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FB0BF3-A59A-44D0-B5FA-708AB26F02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40"/>
          <a:stretch/>
        </p:blipFill>
        <p:spPr>
          <a:xfrm>
            <a:off x="514916" y="1351470"/>
            <a:ext cx="6563217" cy="362014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A856198-6A66-4BA6-B639-BBE299AEF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097" y="2421925"/>
            <a:ext cx="4078170" cy="2936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71465C-72E4-40A6-8AE8-4DA011AF5299}"/>
              </a:ext>
            </a:extLst>
          </p:cNvPr>
          <p:cNvSpPr txBox="1"/>
          <p:nvPr/>
        </p:nvSpPr>
        <p:spPr>
          <a:xfrm>
            <a:off x="7284097" y="1283302"/>
            <a:ext cx="439298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rgbClr val="314B29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Автоматическая разметка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rgbClr val="314B29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Полуавтоматическая разметка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rgbClr val="314B29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Ручная разметка</a:t>
            </a:r>
            <a:endParaRPr lang="ru-RU" sz="2200" dirty="0">
              <a:latin typeface="Candara" panose="020E05020303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3AE9A3-DBAF-43D6-95EB-DDA8858D51B5}"/>
              </a:ext>
            </a:extLst>
          </p:cNvPr>
          <p:cNvSpPr txBox="1"/>
          <p:nvPr/>
        </p:nvSpPr>
        <p:spPr>
          <a:xfrm>
            <a:off x="7224830" y="5439690"/>
            <a:ext cx="413743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rgbClr val="314B29"/>
                </a:solidFill>
                <a:latin typeface="Candara" panose="020E0502030303020204" pitchFamily="34" charset="0"/>
              </a:rPr>
              <a:t>6 видов, 7 фотографии</a:t>
            </a:r>
          </a:p>
          <a:p>
            <a:pPr algn="just"/>
            <a:r>
              <a:rPr lang="ru-RU" sz="2400" dirty="0">
                <a:solidFill>
                  <a:srgbClr val="314B29"/>
                </a:solidFill>
                <a:latin typeface="Candara" panose="020E0502030303020204" pitchFamily="34" charset="0"/>
              </a:rPr>
              <a:t>42 размеченные фотографии</a:t>
            </a:r>
          </a:p>
        </p:txBody>
      </p:sp>
    </p:spTree>
    <p:extLst>
      <p:ext uri="{BB962C8B-B14F-4D97-AF65-F5344CB8AC3E}">
        <p14:creationId xmlns:p14="http://schemas.microsoft.com/office/powerpoint/2010/main" val="3552510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5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0637F3-3625-4FAB-9A74-96C980ECBD31}"/>
              </a:ext>
            </a:extLst>
          </p:cNvPr>
          <p:cNvSpPr txBox="1"/>
          <p:nvPr/>
        </p:nvSpPr>
        <p:spPr>
          <a:xfrm>
            <a:off x="514916" y="575416"/>
            <a:ext cx="1024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rgbClr val="314B29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Разметка изображений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71465C-72E4-40A6-8AE8-4DA011AF5299}"/>
              </a:ext>
            </a:extLst>
          </p:cNvPr>
          <p:cNvSpPr txBox="1"/>
          <p:nvPr/>
        </p:nvSpPr>
        <p:spPr>
          <a:xfrm>
            <a:off x="332968" y="2316274"/>
            <a:ext cx="251753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rgbClr val="314B29"/>
                </a:solidFill>
                <a:latin typeface="Candara" panose="020E0502030303020204" pitchFamily="34" charset="0"/>
              </a:rPr>
              <a:t>Fringilla </a:t>
            </a:r>
            <a:r>
              <a:rPr lang="en-US" sz="2200" dirty="0" err="1">
                <a:solidFill>
                  <a:srgbClr val="314B29"/>
                </a:solidFill>
                <a:latin typeface="Candara" panose="020E0502030303020204" pitchFamily="34" charset="0"/>
              </a:rPr>
              <a:t>coelebs</a:t>
            </a:r>
            <a:r>
              <a:rPr lang="ru-RU" sz="2200" dirty="0">
                <a:solidFill>
                  <a:srgbClr val="314B29"/>
                </a:solidFill>
                <a:latin typeface="Candara" panose="020E0502030303020204" pitchFamily="34" charset="0"/>
              </a:rPr>
              <a:t> </a:t>
            </a:r>
          </a:p>
          <a:p>
            <a:pPr algn="ctr"/>
            <a:r>
              <a:rPr lang="ru-RU" sz="2200" dirty="0">
                <a:solidFill>
                  <a:srgbClr val="314B29"/>
                </a:solidFill>
                <a:latin typeface="Candara" panose="020E0502030303020204" pitchFamily="34" charset="0"/>
              </a:rPr>
              <a:t>(Зяблик)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0C1B0E-F7DB-46F3-A110-FC2A0DA38E95}"/>
              </a:ext>
            </a:extLst>
          </p:cNvPr>
          <p:cNvSpPr txBox="1"/>
          <p:nvPr/>
        </p:nvSpPr>
        <p:spPr>
          <a:xfrm>
            <a:off x="332968" y="3809312"/>
            <a:ext cx="251753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 err="1">
                <a:solidFill>
                  <a:srgbClr val="314B29"/>
                </a:solidFill>
                <a:latin typeface="Candara" panose="020E0502030303020204" pitchFamily="34" charset="0"/>
              </a:rPr>
              <a:t>Motacilla</a:t>
            </a:r>
            <a:r>
              <a:rPr lang="en-US" sz="2200" dirty="0">
                <a:solidFill>
                  <a:srgbClr val="314B29"/>
                </a:solidFill>
                <a:latin typeface="Candara" panose="020E0502030303020204" pitchFamily="34" charset="0"/>
              </a:rPr>
              <a:t> alba</a:t>
            </a:r>
            <a:endParaRPr lang="ru-RU" sz="2200" dirty="0">
              <a:solidFill>
                <a:srgbClr val="314B29"/>
              </a:solidFill>
              <a:latin typeface="Candara" panose="020E0502030303020204" pitchFamily="34" charset="0"/>
            </a:endParaRPr>
          </a:p>
          <a:p>
            <a:pPr algn="ctr"/>
            <a:r>
              <a:rPr lang="ru-RU" sz="2200" dirty="0">
                <a:solidFill>
                  <a:srgbClr val="314B29"/>
                </a:solidFill>
                <a:latin typeface="Candara" panose="020E0502030303020204" pitchFamily="34" charset="0"/>
              </a:rPr>
              <a:t>(Трясогузка белая)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736EE1-4224-4F98-A7C7-4A59C9D00F4E}"/>
              </a:ext>
            </a:extLst>
          </p:cNvPr>
          <p:cNvSpPr txBox="1"/>
          <p:nvPr/>
        </p:nvSpPr>
        <p:spPr>
          <a:xfrm>
            <a:off x="332967" y="5300114"/>
            <a:ext cx="251753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 err="1">
                <a:solidFill>
                  <a:srgbClr val="314B29"/>
                </a:solidFill>
                <a:latin typeface="Candara" panose="020E0502030303020204" pitchFamily="34" charset="0"/>
              </a:rPr>
              <a:t>Parus</a:t>
            </a:r>
            <a:r>
              <a:rPr lang="en-US" sz="2200" dirty="0">
                <a:solidFill>
                  <a:srgbClr val="314B29"/>
                </a:solidFill>
                <a:latin typeface="Candara" panose="020E0502030303020204" pitchFamily="34" charset="0"/>
              </a:rPr>
              <a:t> major</a:t>
            </a:r>
            <a:endParaRPr lang="ru-RU" sz="2200" dirty="0">
              <a:solidFill>
                <a:srgbClr val="314B29"/>
              </a:solidFill>
              <a:latin typeface="Candara" panose="020E0502030303020204" pitchFamily="34" charset="0"/>
            </a:endParaRPr>
          </a:p>
          <a:p>
            <a:pPr algn="ctr"/>
            <a:r>
              <a:rPr lang="ru-RU" sz="2200" dirty="0">
                <a:solidFill>
                  <a:srgbClr val="314B29"/>
                </a:solidFill>
                <a:latin typeface="Candara" panose="020E0502030303020204" pitchFamily="34" charset="0"/>
              </a:rPr>
              <a:t>(Синица большая)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4A28DD-C063-4B17-9080-5DE6083AC52E}"/>
              </a:ext>
            </a:extLst>
          </p:cNvPr>
          <p:cNvSpPr txBox="1"/>
          <p:nvPr/>
        </p:nvSpPr>
        <p:spPr>
          <a:xfrm>
            <a:off x="2850502" y="1412703"/>
            <a:ext cx="217832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200" dirty="0">
                <a:solidFill>
                  <a:srgbClr val="314B29"/>
                </a:solidFill>
                <a:latin typeface="Candara" panose="020E0502030303020204" pitchFamily="34" charset="0"/>
              </a:rPr>
              <a:t>Летит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91C170-15E3-4A5F-844A-B6EA44DD210E}"/>
              </a:ext>
            </a:extLst>
          </p:cNvPr>
          <p:cNvSpPr txBox="1"/>
          <p:nvPr/>
        </p:nvSpPr>
        <p:spPr>
          <a:xfrm>
            <a:off x="5080017" y="1412703"/>
            <a:ext cx="217495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200" dirty="0">
                <a:solidFill>
                  <a:srgbClr val="314B29"/>
                </a:solidFill>
                <a:latin typeface="Candara" panose="020E0502030303020204" pitchFamily="34" charset="0"/>
              </a:rPr>
              <a:t>Сидит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09EF85-C8C1-4F48-B424-C6805E9A0063}"/>
              </a:ext>
            </a:extLst>
          </p:cNvPr>
          <p:cNvSpPr txBox="1"/>
          <p:nvPr/>
        </p:nvSpPr>
        <p:spPr>
          <a:xfrm>
            <a:off x="7276298" y="1412703"/>
            <a:ext cx="22005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200" dirty="0">
                <a:solidFill>
                  <a:srgbClr val="314B29"/>
                </a:solidFill>
                <a:latin typeface="Candara" panose="020E0502030303020204" pitchFamily="34" charset="0"/>
              </a:rPr>
              <a:t>Несёт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17C6D8-22C4-4A13-8CF9-D7A051D33481}"/>
              </a:ext>
            </a:extLst>
          </p:cNvPr>
          <p:cNvSpPr txBox="1"/>
          <p:nvPr/>
        </p:nvSpPr>
        <p:spPr>
          <a:xfrm>
            <a:off x="9498174" y="1412703"/>
            <a:ext cx="220054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200" dirty="0">
                <a:solidFill>
                  <a:srgbClr val="314B29"/>
                </a:solidFill>
                <a:latin typeface="Candara" panose="020E0502030303020204" pitchFamily="34" charset="0"/>
              </a:rPr>
              <a:t>Кормит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6201E0-DA94-4307-B334-8C972A2573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55" r="1163" b="4778"/>
          <a:stretch/>
        </p:blipFill>
        <p:spPr>
          <a:xfrm>
            <a:off x="5080016" y="1972991"/>
            <a:ext cx="2174954" cy="145600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B10711C-5878-4378-BE3D-0B0DEA2A75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21" t="3657" r="6457" b="10308"/>
          <a:stretch/>
        </p:blipFill>
        <p:spPr>
          <a:xfrm>
            <a:off x="2852188" y="1972988"/>
            <a:ext cx="2174954" cy="145601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5F9D4DD-8087-4AAD-95B4-B21A68711C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68" t="13272" r="10019" b="9566"/>
          <a:stretch/>
        </p:blipFill>
        <p:spPr>
          <a:xfrm>
            <a:off x="9527767" y="1972989"/>
            <a:ext cx="2178329" cy="145600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B7C08635-DC4E-45AA-B01A-AD4945CB5D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50" t="6502" r="1095"/>
          <a:stretch/>
        </p:blipFill>
        <p:spPr>
          <a:xfrm>
            <a:off x="7298517" y="1972988"/>
            <a:ext cx="2178328" cy="1456011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15F49E7-BA97-4BE9-BFD2-F47792AD36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417" t="14778" r="8267" b="6781"/>
          <a:stretch/>
        </p:blipFill>
        <p:spPr>
          <a:xfrm>
            <a:off x="5080016" y="3464910"/>
            <a:ext cx="2174954" cy="1456009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138B87B-D816-47F3-9B33-C4EE590FFE3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798" t="15216" r="54365" b="42574"/>
          <a:stretch/>
        </p:blipFill>
        <p:spPr>
          <a:xfrm>
            <a:off x="2850502" y="3464910"/>
            <a:ext cx="2178326" cy="1456009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BA333081-FB6A-4DD4-B889-EDC5CCDC66A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240" t="10117" r="6234" b="10117"/>
          <a:stretch/>
        </p:blipFill>
        <p:spPr>
          <a:xfrm>
            <a:off x="9527770" y="3474701"/>
            <a:ext cx="2178327" cy="1456009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0DEA291A-0CA4-4B7A-B7D9-2DA7944C174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80" t="25075" r="26132" b="2138"/>
          <a:stretch/>
        </p:blipFill>
        <p:spPr>
          <a:xfrm>
            <a:off x="7298517" y="3464908"/>
            <a:ext cx="2178327" cy="1456009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2D39BAD2-5F52-4F18-B8D2-58AC98DC088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224" t="10571" r="10770" b="5948"/>
          <a:stretch/>
        </p:blipFill>
        <p:spPr>
          <a:xfrm>
            <a:off x="2850503" y="4956829"/>
            <a:ext cx="2176640" cy="1456009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4D9DE64D-B2CC-47E0-8EA1-1BE9A28CCE2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275" t="6631" b="6631"/>
          <a:stretch/>
        </p:blipFill>
        <p:spPr>
          <a:xfrm>
            <a:off x="5078552" y="4956829"/>
            <a:ext cx="2176418" cy="1456009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733E7F5B-6463-4176-BD48-317A64F4499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6057" r="5955"/>
          <a:stretch/>
        </p:blipFill>
        <p:spPr>
          <a:xfrm>
            <a:off x="7298518" y="4956826"/>
            <a:ext cx="2176418" cy="1456012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70CE8228-5EA4-4608-9601-8A717BF34AD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4657" t="20677" r="18732" b="11496"/>
          <a:stretch/>
        </p:blipFill>
        <p:spPr>
          <a:xfrm>
            <a:off x="9526345" y="4976413"/>
            <a:ext cx="2179751" cy="143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59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5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0637F3-3625-4FAB-9A74-96C980ECBD31}"/>
              </a:ext>
            </a:extLst>
          </p:cNvPr>
          <p:cNvSpPr txBox="1"/>
          <p:nvPr/>
        </p:nvSpPr>
        <p:spPr>
          <a:xfrm>
            <a:off x="514916" y="575416"/>
            <a:ext cx="1024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rgbClr val="314B29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Разметка изображений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71465C-72E4-40A6-8AE8-4DA011AF5299}"/>
              </a:ext>
            </a:extLst>
          </p:cNvPr>
          <p:cNvSpPr txBox="1"/>
          <p:nvPr/>
        </p:nvSpPr>
        <p:spPr>
          <a:xfrm>
            <a:off x="143933" y="2316274"/>
            <a:ext cx="270656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rgbClr val="314B29"/>
                </a:solidFill>
                <a:latin typeface="Candara" panose="020E0502030303020204" pitchFamily="34" charset="0"/>
              </a:rPr>
              <a:t>Passer </a:t>
            </a:r>
            <a:r>
              <a:rPr lang="en-US" sz="2200" dirty="0" err="1">
                <a:solidFill>
                  <a:srgbClr val="314B29"/>
                </a:solidFill>
                <a:latin typeface="Candara" panose="020E0502030303020204" pitchFamily="34" charset="0"/>
              </a:rPr>
              <a:t>domesticus</a:t>
            </a:r>
            <a:r>
              <a:rPr lang="ru-RU" sz="2200" dirty="0">
                <a:solidFill>
                  <a:srgbClr val="314B29"/>
                </a:solidFill>
                <a:latin typeface="Candara" panose="020E0502030303020204" pitchFamily="34" charset="0"/>
              </a:rPr>
              <a:t> </a:t>
            </a:r>
          </a:p>
          <a:p>
            <a:pPr algn="ctr"/>
            <a:r>
              <a:rPr lang="ru-RU" sz="2200" dirty="0">
                <a:solidFill>
                  <a:srgbClr val="314B29"/>
                </a:solidFill>
                <a:latin typeface="Candara" panose="020E0502030303020204" pitchFamily="34" charset="0"/>
              </a:rPr>
              <a:t>(Домовой воробей)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0C1B0E-F7DB-46F3-A110-FC2A0DA38E95}"/>
              </a:ext>
            </a:extLst>
          </p:cNvPr>
          <p:cNvSpPr txBox="1"/>
          <p:nvPr/>
        </p:nvSpPr>
        <p:spPr>
          <a:xfrm>
            <a:off x="143932" y="3637797"/>
            <a:ext cx="270656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rgbClr val="314B29"/>
                </a:solidFill>
                <a:latin typeface="Candara" panose="020E0502030303020204" pitchFamily="34" charset="0"/>
              </a:rPr>
              <a:t>Sturnus vulgaris</a:t>
            </a:r>
            <a:endParaRPr lang="ru-RU" sz="2200" dirty="0">
              <a:solidFill>
                <a:srgbClr val="314B29"/>
              </a:solidFill>
              <a:latin typeface="Candara" panose="020E0502030303020204" pitchFamily="34" charset="0"/>
            </a:endParaRPr>
          </a:p>
          <a:p>
            <a:pPr algn="ctr"/>
            <a:r>
              <a:rPr lang="ru-RU" sz="2200" dirty="0">
                <a:solidFill>
                  <a:srgbClr val="314B29"/>
                </a:solidFill>
                <a:latin typeface="Candara" panose="020E0502030303020204" pitchFamily="34" charset="0"/>
              </a:rPr>
              <a:t>(Скворец обыкновенный)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736EE1-4224-4F98-A7C7-4A59C9D00F4E}"/>
              </a:ext>
            </a:extLst>
          </p:cNvPr>
          <p:cNvSpPr txBox="1"/>
          <p:nvPr/>
        </p:nvSpPr>
        <p:spPr>
          <a:xfrm>
            <a:off x="143932" y="5300114"/>
            <a:ext cx="270656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 err="1">
                <a:solidFill>
                  <a:srgbClr val="314B29"/>
                </a:solidFill>
                <a:latin typeface="Candara" panose="020E0502030303020204" pitchFamily="34" charset="0"/>
              </a:rPr>
              <a:t>Turdus</a:t>
            </a:r>
            <a:r>
              <a:rPr lang="en-US" sz="2200" dirty="0">
                <a:solidFill>
                  <a:srgbClr val="314B29"/>
                </a:solidFill>
                <a:latin typeface="Candara" panose="020E0502030303020204" pitchFamily="34" charset="0"/>
              </a:rPr>
              <a:t> </a:t>
            </a:r>
            <a:r>
              <a:rPr lang="en-US" sz="2200" dirty="0" err="1">
                <a:solidFill>
                  <a:srgbClr val="314B29"/>
                </a:solidFill>
                <a:latin typeface="Candara" panose="020E0502030303020204" pitchFamily="34" charset="0"/>
              </a:rPr>
              <a:t>merula</a:t>
            </a:r>
            <a:endParaRPr lang="ru-RU" sz="2200" dirty="0">
              <a:solidFill>
                <a:srgbClr val="314B29"/>
              </a:solidFill>
              <a:latin typeface="Candara" panose="020E0502030303020204" pitchFamily="34" charset="0"/>
            </a:endParaRPr>
          </a:p>
          <a:p>
            <a:pPr algn="ctr"/>
            <a:r>
              <a:rPr lang="ru-RU" sz="2200" dirty="0">
                <a:solidFill>
                  <a:srgbClr val="314B29"/>
                </a:solidFill>
                <a:latin typeface="Candara" panose="020E0502030303020204" pitchFamily="34" charset="0"/>
              </a:rPr>
              <a:t>(Дрозд чёрный)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4A28DD-C063-4B17-9080-5DE6083AC52E}"/>
              </a:ext>
            </a:extLst>
          </p:cNvPr>
          <p:cNvSpPr txBox="1"/>
          <p:nvPr/>
        </p:nvSpPr>
        <p:spPr>
          <a:xfrm>
            <a:off x="2850502" y="1412703"/>
            <a:ext cx="217832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200" dirty="0">
                <a:solidFill>
                  <a:srgbClr val="314B29"/>
                </a:solidFill>
                <a:latin typeface="Candara" panose="020E0502030303020204" pitchFamily="34" charset="0"/>
              </a:rPr>
              <a:t>Летит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91C170-15E3-4A5F-844A-B6EA44DD210E}"/>
              </a:ext>
            </a:extLst>
          </p:cNvPr>
          <p:cNvSpPr txBox="1"/>
          <p:nvPr/>
        </p:nvSpPr>
        <p:spPr>
          <a:xfrm>
            <a:off x="5080017" y="1412703"/>
            <a:ext cx="217495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200" dirty="0">
                <a:solidFill>
                  <a:srgbClr val="314B29"/>
                </a:solidFill>
                <a:latin typeface="Candara" panose="020E0502030303020204" pitchFamily="34" charset="0"/>
              </a:rPr>
              <a:t>Сидит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09EF85-C8C1-4F48-B424-C6805E9A0063}"/>
              </a:ext>
            </a:extLst>
          </p:cNvPr>
          <p:cNvSpPr txBox="1"/>
          <p:nvPr/>
        </p:nvSpPr>
        <p:spPr>
          <a:xfrm>
            <a:off x="7276298" y="1412703"/>
            <a:ext cx="22005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200" dirty="0">
                <a:solidFill>
                  <a:srgbClr val="314B29"/>
                </a:solidFill>
                <a:latin typeface="Candara" panose="020E0502030303020204" pitchFamily="34" charset="0"/>
              </a:rPr>
              <a:t>Несёт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17C6D8-22C4-4A13-8CF9-D7A051D33481}"/>
              </a:ext>
            </a:extLst>
          </p:cNvPr>
          <p:cNvSpPr txBox="1"/>
          <p:nvPr/>
        </p:nvSpPr>
        <p:spPr>
          <a:xfrm>
            <a:off x="9498174" y="1412703"/>
            <a:ext cx="220054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200" dirty="0">
                <a:solidFill>
                  <a:srgbClr val="314B29"/>
                </a:solidFill>
                <a:latin typeface="Candara" panose="020E0502030303020204" pitchFamily="34" charset="0"/>
              </a:rPr>
              <a:t>Кормит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FA3DCF-B36A-4AB7-8DA6-8340A65340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71" t="9945" r="12663" b="13435"/>
          <a:stretch/>
        </p:blipFill>
        <p:spPr>
          <a:xfrm>
            <a:off x="5070689" y="1972988"/>
            <a:ext cx="2174953" cy="142010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598A554-FF4D-48BF-9621-A54CB2C09F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11" t="14490" r="28699" b="26107"/>
          <a:stretch/>
        </p:blipFill>
        <p:spPr>
          <a:xfrm>
            <a:off x="2848817" y="1972988"/>
            <a:ext cx="2160151" cy="142010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1267B8E-A5B2-42F1-BCD7-4E369A3E11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56" b="3371"/>
          <a:stretch/>
        </p:blipFill>
        <p:spPr>
          <a:xfrm>
            <a:off x="7305896" y="1972988"/>
            <a:ext cx="2169040" cy="142010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BCB9D52-CEDF-4FF4-A9CC-EB6BDCA9A1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275" t="10132" r="5242" b="10680"/>
          <a:stretch/>
        </p:blipFill>
        <p:spPr>
          <a:xfrm>
            <a:off x="9539012" y="1972988"/>
            <a:ext cx="2178328" cy="1410311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9F5EF95E-BE6B-49B8-BEC7-A7DD08CFE7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677" t="13510" r="9643" b="13013"/>
          <a:stretch/>
        </p:blipFill>
        <p:spPr>
          <a:xfrm>
            <a:off x="7305895" y="3463789"/>
            <a:ext cx="2169041" cy="1456012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E1677D9F-AB12-4DDF-A6C8-E2AFBE469B9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84" b="7720"/>
          <a:stretch/>
        </p:blipFill>
        <p:spPr>
          <a:xfrm>
            <a:off x="5069222" y="3463791"/>
            <a:ext cx="2176419" cy="1456009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3ADC23A4-B72C-43DD-A865-04011B5F24E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561" t="15947" r="14626" b="16195"/>
          <a:stretch/>
        </p:blipFill>
        <p:spPr>
          <a:xfrm>
            <a:off x="2848817" y="3463791"/>
            <a:ext cx="2160151" cy="1456009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FDD96C07-6EB1-4884-A65E-C6293E52E2E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929" t="6300" r="12417" b="11677"/>
          <a:stretch/>
        </p:blipFill>
        <p:spPr>
          <a:xfrm>
            <a:off x="9535190" y="3469246"/>
            <a:ext cx="2185972" cy="1445098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4B5AF8C9-E941-4ECA-8052-30B4C3723E9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1843" t="22894" r="31131" b="22894"/>
          <a:stretch/>
        </p:blipFill>
        <p:spPr>
          <a:xfrm>
            <a:off x="2848816" y="4990501"/>
            <a:ext cx="2160152" cy="1456009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F4A63049-34AD-4F68-9750-930D8140D27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8174" b="6033"/>
          <a:stretch/>
        </p:blipFill>
        <p:spPr>
          <a:xfrm>
            <a:off x="9535190" y="4985570"/>
            <a:ext cx="2185972" cy="1456009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F39E448B-3058-4123-9281-85D37AB9B6D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050" t="10611" r="11080" b="4809"/>
          <a:stretch/>
        </p:blipFill>
        <p:spPr>
          <a:xfrm>
            <a:off x="5069222" y="4985572"/>
            <a:ext cx="2174952" cy="1456009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306DD04E-3082-43B5-B0A6-CE28D15A9BF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163"/>
          <a:stretch/>
        </p:blipFill>
        <p:spPr>
          <a:xfrm>
            <a:off x="7304428" y="4985570"/>
            <a:ext cx="2174952" cy="145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02555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4888</TotalTime>
  <Words>338</Words>
  <Application>Microsoft Office PowerPoint</Application>
  <PresentationFormat>Широкоэкранный</PresentationFormat>
  <Paragraphs>118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Candara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Z</dc:creator>
  <cp:lastModifiedBy>Z</cp:lastModifiedBy>
  <cp:revision>32</cp:revision>
  <dcterms:created xsi:type="dcterms:W3CDTF">2024-05-27T13:58:24Z</dcterms:created>
  <dcterms:modified xsi:type="dcterms:W3CDTF">2024-06-20T11:11:45Z</dcterms:modified>
</cp:coreProperties>
</file>